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3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25" d="100"/>
          <a:sy n="125" d="100"/>
        </p:scale>
        <p:origin x="1356" y="-54"/>
      </p:cViewPr>
      <p:guideLst>
        <p:guide orient="horz" pos="3143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51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00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82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58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77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2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90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993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23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91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99AC321-09E3-E811-4C17-6DA6E12A0FC9}"/>
              </a:ext>
            </a:extLst>
          </p:cNvPr>
          <p:cNvGrpSpPr/>
          <p:nvPr/>
        </p:nvGrpSpPr>
        <p:grpSpPr>
          <a:xfrm>
            <a:off x="0" y="304801"/>
            <a:ext cx="6800281" cy="1737360"/>
            <a:chOff x="0" y="-13063"/>
            <a:chExt cx="8621482" cy="2202647"/>
          </a:xfrm>
        </p:grpSpPr>
        <p:pic>
          <p:nvPicPr>
            <p:cNvPr id="5" name="Picture 4" descr="Chart, treemap chart&#10;&#10;Description automatically generated">
              <a:extLst>
                <a:ext uri="{FF2B5EF4-FFF2-40B4-BE49-F238E27FC236}">
                  <a16:creationId xmlns:a16="http://schemas.microsoft.com/office/drawing/2014/main" id="{4555850A-9EC7-E4B4-E358-BFF40B804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2873829" cy="2189584"/>
            </a:xfrm>
            <a:prstGeom prst="rect">
              <a:avLst/>
            </a:prstGeom>
          </p:spPr>
        </p:pic>
        <p:pic>
          <p:nvPicPr>
            <p:cNvPr id="7" name="Picture 6" descr="Chart, treemap chart&#10;&#10;Description automatically generated">
              <a:extLst>
                <a:ext uri="{FF2B5EF4-FFF2-40B4-BE49-F238E27FC236}">
                  <a16:creationId xmlns:a16="http://schemas.microsoft.com/office/drawing/2014/main" id="{166EAB6E-53BE-A93A-0B50-F399D3EDE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3828" y="-1"/>
              <a:ext cx="2873827" cy="2189583"/>
            </a:xfrm>
            <a:prstGeom prst="rect">
              <a:avLst/>
            </a:prstGeom>
          </p:spPr>
        </p:pic>
        <p:pic>
          <p:nvPicPr>
            <p:cNvPr id="9" name="Picture 8" descr="Chart, histogram&#10;&#10;Description automatically generated">
              <a:extLst>
                <a:ext uri="{FF2B5EF4-FFF2-40B4-BE49-F238E27FC236}">
                  <a16:creationId xmlns:a16="http://schemas.microsoft.com/office/drawing/2014/main" id="{33002975-C4D9-D6F4-A4E0-5E12C7B08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7655" y="-13063"/>
              <a:ext cx="2873827" cy="2189583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1235186-D0FB-D3BA-801F-B74B097491A5}"/>
              </a:ext>
            </a:extLst>
          </p:cNvPr>
          <p:cNvGrpSpPr/>
          <p:nvPr/>
        </p:nvGrpSpPr>
        <p:grpSpPr>
          <a:xfrm>
            <a:off x="0" y="2031855"/>
            <a:ext cx="6800281" cy="1838832"/>
            <a:chOff x="0" y="1727055"/>
            <a:chExt cx="7468212" cy="201944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9A0959B-5A47-54E0-6113-C8ABCE1B746B}"/>
                </a:ext>
              </a:extLst>
            </p:cNvPr>
            <p:cNvGrpSpPr/>
            <p:nvPr/>
          </p:nvGrpSpPr>
          <p:grpSpPr>
            <a:xfrm>
              <a:off x="0" y="1727056"/>
              <a:ext cx="2159000" cy="2019443"/>
              <a:chOff x="1" y="2340429"/>
              <a:chExt cx="1981200" cy="1920862"/>
            </a:xfrm>
          </p:grpSpPr>
          <p:pic>
            <p:nvPicPr>
              <p:cNvPr id="12" name="Picture 11" descr="Chart, scatter chart&#10;&#10;Description automatically generated">
                <a:extLst>
                  <a:ext uri="{FF2B5EF4-FFF2-40B4-BE49-F238E27FC236}">
                    <a16:creationId xmlns:a16="http://schemas.microsoft.com/office/drawing/2014/main" id="{1AD8A6F0-A504-CF44-ED49-7E08B3651A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1416"/>
              <a:stretch/>
            </p:blipFill>
            <p:spPr>
              <a:xfrm>
                <a:off x="1" y="2340429"/>
                <a:ext cx="1981200" cy="1920862"/>
              </a:xfrm>
              <a:prstGeom prst="rect">
                <a:avLst/>
              </a:prstGeom>
            </p:spPr>
          </p:pic>
          <p:pic>
            <p:nvPicPr>
              <p:cNvPr id="13" name="Picture 12" descr="Chart, scatter chart&#10;&#10;Description automatically generated">
                <a:extLst>
                  <a:ext uri="{FF2B5EF4-FFF2-40B4-BE49-F238E27FC236}">
                    <a16:creationId xmlns:a16="http://schemas.microsoft.com/office/drawing/2014/main" id="{A5DD81FC-55F0-9308-0C1A-60D897D1DE7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9907" r="1203" b="83495"/>
              <a:stretch/>
            </p:blipFill>
            <p:spPr>
              <a:xfrm>
                <a:off x="295276" y="2462824"/>
                <a:ext cx="476249" cy="317046"/>
              </a:xfrm>
              <a:prstGeom prst="rect">
                <a:avLst/>
              </a:prstGeom>
            </p:spPr>
          </p:pic>
        </p:grpSp>
        <p:pic>
          <p:nvPicPr>
            <p:cNvPr id="16" name="Picture 15" descr="Chart, histogram&#10;&#10;Description automatically generated">
              <a:extLst>
                <a:ext uri="{FF2B5EF4-FFF2-40B4-BE49-F238E27FC236}">
                  <a16:creationId xmlns:a16="http://schemas.microsoft.com/office/drawing/2014/main" id="{6525F09A-3064-9750-7D7E-188B22DF6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0702" y="1727055"/>
              <a:ext cx="2650519" cy="2019443"/>
            </a:xfrm>
            <a:prstGeom prst="rect">
              <a:avLst/>
            </a:prstGeom>
          </p:spPr>
        </p:pic>
        <p:pic>
          <p:nvPicPr>
            <p:cNvPr id="18" name="Picture 17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5625275B-2C0B-48CC-9F47-B3F8B6A53B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1219" y="1737360"/>
              <a:ext cx="2636993" cy="2009138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6C66E65-D025-0309-D5C5-9FEEFD59079C}"/>
              </a:ext>
            </a:extLst>
          </p:cNvPr>
          <p:cNvSpPr txBox="1"/>
          <p:nvPr/>
        </p:nvSpPr>
        <p:spPr>
          <a:xfrm>
            <a:off x="0" y="3939540"/>
            <a:ext cx="680028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arenR"/>
            </a:pPr>
            <a:r>
              <a:rPr lang="en-IN" dirty="0"/>
              <a:t>Influence matrix for (</a:t>
            </a:r>
            <a:r>
              <a:rPr lang="en-IN" dirty="0" err="1"/>
              <a:t>i</a:t>
            </a:r>
            <a:r>
              <a:rPr lang="en-IN" dirty="0"/>
              <a:t>) WT vs (ii) random network.</a:t>
            </a:r>
          </a:p>
          <a:p>
            <a:pPr marL="342900" indent="-342900">
              <a:buAutoNum type="alphaUcParenR"/>
            </a:pPr>
            <a:r>
              <a:rPr lang="en-IN" dirty="0"/>
              <a:t>Histogram depicting the variance explained by PC1 EMP network (red vertical line) and random networks.</a:t>
            </a:r>
          </a:p>
          <a:p>
            <a:pPr marL="342900" indent="-342900">
              <a:buAutoNum type="alphaUcParenR"/>
            </a:pPr>
            <a:r>
              <a:rPr lang="en-IN" dirty="0"/>
              <a:t>Dependence of variance explained by PC1 on the team strength calculated from the influence matrix</a:t>
            </a:r>
          </a:p>
          <a:p>
            <a:pPr marL="342900" indent="-342900">
              <a:buAutoNum type="alphaUcParenR"/>
            </a:pPr>
            <a:r>
              <a:rPr lang="en-IN" dirty="0" err="1"/>
              <a:t>Barplot</a:t>
            </a:r>
            <a:r>
              <a:rPr lang="en-IN" dirty="0"/>
              <a:t>/Histogram depicting the number of principle components required to explain 90% of the variance in EMP network (red vertical line) and random networks</a:t>
            </a:r>
          </a:p>
          <a:p>
            <a:pPr marL="342900" indent="-342900">
              <a:buAutoNum type="alphaUcParenR"/>
            </a:pPr>
            <a:r>
              <a:rPr lang="en-IN" dirty="0"/>
              <a:t>Boxplot depicting the dependence on the number of PCs required to explain 90% variance on the team strength of a network.   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FB6959-C322-A91C-61E6-7EA5E56CD718}"/>
              </a:ext>
            </a:extLst>
          </p:cNvPr>
          <p:cNvSpPr txBox="1"/>
          <p:nvPr/>
        </p:nvSpPr>
        <p:spPr>
          <a:xfrm>
            <a:off x="0" y="92923"/>
            <a:ext cx="457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A (</a:t>
            </a:r>
            <a:r>
              <a:rPr lang="en-IN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31C225-E1A3-3A4F-8E90-138207145055}"/>
              </a:ext>
            </a:extLst>
          </p:cNvPr>
          <p:cNvSpPr txBox="1"/>
          <p:nvPr/>
        </p:nvSpPr>
        <p:spPr>
          <a:xfrm>
            <a:off x="2027758" y="92923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A (ii)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F3429A-3A1C-EABA-79E3-D8191E4D20C1}"/>
              </a:ext>
            </a:extLst>
          </p:cNvPr>
          <p:cNvSpPr txBox="1"/>
          <p:nvPr/>
        </p:nvSpPr>
        <p:spPr>
          <a:xfrm>
            <a:off x="4418391" y="92923"/>
            <a:ext cx="2872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C735A8-FD44-0752-BA07-D656EF521693}"/>
              </a:ext>
            </a:extLst>
          </p:cNvPr>
          <p:cNvSpPr txBox="1"/>
          <p:nvPr/>
        </p:nvSpPr>
        <p:spPr>
          <a:xfrm>
            <a:off x="-19761" y="1849404"/>
            <a:ext cx="2872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8E450B-707C-547C-EE00-54BD0C33B336}"/>
              </a:ext>
            </a:extLst>
          </p:cNvPr>
          <p:cNvSpPr txBox="1"/>
          <p:nvPr/>
        </p:nvSpPr>
        <p:spPr>
          <a:xfrm>
            <a:off x="1958982" y="1849404"/>
            <a:ext cx="2872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AB6AECF-380D-C4D7-612A-EABC03704416}"/>
              </a:ext>
            </a:extLst>
          </p:cNvPr>
          <p:cNvSpPr txBox="1"/>
          <p:nvPr/>
        </p:nvSpPr>
        <p:spPr>
          <a:xfrm>
            <a:off x="4293548" y="1848478"/>
            <a:ext cx="279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258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Chart, waterfall chart&#10;&#10;Description automatically generated">
            <a:extLst>
              <a:ext uri="{FF2B5EF4-FFF2-40B4-BE49-F238E27FC236}">
                <a16:creationId xmlns:a16="http://schemas.microsoft.com/office/drawing/2014/main" id="{B1CD0A51-15E4-D685-D1FD-9ECD7844B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4251" y="301959"/>
            <a:ext cx="1544145" cy="943644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FEA6F7CD-4EA2-BE0D-F72F-69F700AE9215}"/>
              </a:ext>
            </a:extLst>
          </p:cNvPr>
          <p:cNvGrpSpPr/>
          <p:nvPr/>
        </p:nvGrpSpPr>
        <p:grpSpPr>
          <a:xfrm>
            <a:off x="3424501" y="365967"/>
            <a:ext cx="3386102" cy="2966591"/>
            <a:chOff x="3885533" y="854008"/>
            <a:chExt cx="2917245" cy="2555822"/>
          </a:xfrm>
        </p:grpSpPr>
        <p:pic>
          <p:nvPicPr>
            <p:cNvPr id="9" name="Picture 8" descr="Chart, histogram&#10;&#10;Description automatically generated">
              <a:extLst>
                <a:ext uri="{FF2B5EF4-FFF2-40B4-BE49-F238E27FC236}">
                  <a16:creationId xmlns:a16="http://schemas.microsoft.com/office/drawing/2014/main" id="{92B4B02F-B551-70BF-7A26-BB52794D2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0115" y="854008"/>
              <a:ext cx="1552663" cy="1182982"/>
            </a:xfrm>
            <a:prstGeom prst="rect">
              <a:avLst/>
            </a:prstGeom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1F87DB6-7F1D-2EE2-591B-808E89C418E4}"/>
                </a:ext>
              </a:extLst>
            </p:cNvPr>
            <p:cNvGrpSpPr/>
            <p:nvPr/>
          </p:nvGrpSpPr>
          <p:grpSpPr>
            <a:xfrm>
              <a:off x="3885533" y="2036990"/>
              <a:ext cx="2822273" cy="1372840"/>
              <a:chOff x="3885534" y="2036990"/>
              <a:chExt cx="3123388" cy="151931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C1246CCF-6D63-5B88-AAB5-14AD245A1F91}"/>
                  </a:ext>
                </a:extLst>
              </p:cNvPr>
              <p:cNvGrpSpPr/>
              <p:nvPr/>
            </p:nvGrpSpPr>
            <p:grpSpPr>
              <a:xfrm>
                <a:off x="3885534" y="2036990"/>
                <a:ext cx="1554672" cy="1519312"/>
                <a:chOff x="2276475" y="4240439"/>
                <a:chExt cx="1774825" cy="1734457"/>
              </a:xfrm>
            </p:grpSpPr>
            <p:pic>
              <p:nvPicPr>
                <p:cNvPr id="11" name="Picture 10" descr="Chart, scatter chart&#10;&#10;Description automatically generated">
                  <a:extLst>
                    <a:ext uri="{FF2B5EF4-FFF2-40B4-BE49-F238E27FC236}">
                      <a16:creationId xmlns:a16="http://schemas.microsoft.com/office/drawing/2014/main" id="{04820671-9D8F-60BF-576B-1AED5EF1C8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22036"/>
                <a:stretch/>
              </p:blipFill>
              <p:spPr>
                <a:xfrm>
                  <a:off x="2276475" y="4240439"/>
                  <a:ext cx="1774825" cy="1734457"/>
                </a:xfrm>
                <a:prstGeom prst="rect">
                  <a:avLst/>
                </a:prstGeom>
              </p:spPr>
            </p:pic>
            <p:pic>
              <p:nvPicPr>
                <p:cNvPr id="12" name="Picture 11" descr="Chart, scatter chart&#10;&#10;Description automatically generated">
                  <a:extLst>
                    <a:ext uri="{FF2B5EF4-FFF2-40B4-BE49-F238E27FC236}">
                      <a16:creationId xmlns:a16="http://schemas.microsoft.com/office/drawing/2014/main" id="{C9A7ED2F-95FA-5B68-9B0D-D19B2BD4EB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0196" r="-1" b="84911"/>
                <a:stretch/>
              </p:blipFill>
              <p:spPr>
                <a:xfrm>
                  <a:off x="3549650" y="5465989"/>
                  <a:ext cx="450850" cy="261711"/>
                </a:xfrm>
                <a:prstGeom prst="rect">
                  <a:avLst/>
                </a:prstGeom>
              </p:spPr>
            </p:pic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A4AB46D8-55ED-E065-0BA9-6689D05B63C2}"/>
                  </a:ext>
                </a:extLst>
              </p:cNvPr>
              <p:cNvGrpSpPr/>
              <p:nvPr/>
            </p:nvGrpSpPr>
            <p:grpSpPr>
              <a:xfrm>
                <a:off x="5454250" y="2036990"/>
                <a:ext cx="1554672" cy="1519311"/>
                <a:chOff x="4135438" y="4240438"/>
                <a:chExt cx="1774826" cy="1734457"/>
              </a:xfrm>
            </p:grpSpPr>
            <p:pic>
              <p:nvPicPr>
                <p:cNvPr id="15" name="Picture 14" descr="Graphical user interface, chart&#10;&#10;Description automatically generated">
                  <a:extLst>
                    <a:ext uri="{FF2B5EF4-FFF2-40B4-BE49-F238E27FC236}">
                      <a16:creationId xmlns:a16="http://schemas.microsoft.com/office/drawing/2014/main" id="{286898B2-3063-9EB9-081D-6AEF4DB78A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22036"/>
                <a:stretch/>
              </p:blipFill>
              <p:spPr>
                <a:xfrm>
                  <a:off x="4135438" y="4240438"/>
                  <a:ext cx="1774826" cy="1734457"/>
                </a:xfrm>
                <a:prstGeom prst="rect">
                  <a:avLst/>
                </a:prstGeom>
              </p:spPr>
            </p:pic>
            <p:pic>
              <p:nvPicPr>
                <p:cNvPr id="16" name="Picture 15" descr="Graphical user interface, chart&#10;&#10;Description automatically generated">
                  <a:extLst>
                    <a:ext uri="{FF2B5EF4-FFF2-40B4-BE49-F238E27FC236}">
                      <a16:creationId xmlns:a16="http://schemas.microsoft.com/office/drawing/2014/main" id="{C481D3C0-6E81-ED9F-BC54-D539050506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0962" b="84179"/>
                <a:stretch/>
              </p:blipFill>
              <p:spPr>
                <a:xfrm>
                  <a:off x="5397500" y="4329339"/>
                  <a:ext cx="433386" cy="274412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7BB364C-3E24-C296-902D-6A5CBB2752C6}"/>
              </a:ext>
            </a:extLst>
          </p:cNvPr>
          <p:cNvGrpSpPr/>
          <p:nvPr/>
        </p:nvGrpSpPr>
        <p:grpSpPr>
          <a:xfrm>
            <a:off x="0" y="365968"/>
            <a:ext cx="3405301" cy="2707701"/>
            <a:chOff x="0" y="602746"/>
            <a:chExt cx="3721297" cy="2958963"/>
          </a:xfrm>
        </p:grpSpPr>
        <p:pic>
          <p:nvPicPr>
            <p:cNvPr id="5" name="Picture 4" descr="Chart, scatter chart&#10;&#10;Description automatically generated">
              <a:extLst>
                <a:ext uri="{FF2B5EF4-FFF2-40B4-BE49-F238E27FC236}">
                  <a16:creationId xmlns:a16="http://schemas.microsoft.com/office/drawing/2014/main" id="{ACE730A2-2F73-6898-D48A-8447075688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9128"/>
            <a:stretch/>
          </p:blipFill>
          <p:spPr>
            <a:xfrm>
              <a:off x="0" y="602746"/>
              <a:ext cx="1597070" cy="1504610"/>
            </a:xfrm>
            <a:prstGeom prst="rect">
              <a:avLst/>
            </a:prstGeom>
          </p:spPr>
        </p:pic>
        <p:pic>
          <p:nvPicPr>
            <p:cNvPr id="20" name="Picture 19" descr="Text&#10;&#10;Description automatically generated">
              <a:extLst>
                <a:ext uri="{FF2B5EF4-FFF2-40B4-BE49-F238E27FC236}">
                  <a16:creationId xmlns:a16="http://schemas.microsoft.com/office/drawing/2014/main" id="{9F835CDE-DA64-1B17-91E9-3E58431374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35" t="5943" r="3193" b="9908"/>
            <a:stretch/>
          </p:blipFill>
          <p:spPr>
            <a:xfrm>
              <a:off x="0" y="2107356"/>
              <a:ext cx="1836420" cy="1439311"/>
            </a:xfrm>
            <a:prstGeom prst="rect">
              <a:avLst/>
            </a:prstGeom>
          </p:spPr>
        </p:pic>
        <p:pic>
          <p:nvPicPr>
            <p:cNvPr id="22" name="Picture 21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21FB565B-1063-EFB3-9826-86EEDF8981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50" t="7291" r="3190" b="9959"/>
            <a:stretch/>
          </p:blipFill>
          <p:spPr>
            <a:xfrm>
              <a:off x="1822049" y="654657"/>
              <a:ext cx="1878269" cy="1452699"/>
            </a:xfrm>
            <a:prstGeom prst="rect">
              <a:avLst/>
            </a:prstGeom>
          </p:spPr>
        </p:pic>
        <p:pic>
          <p:nvPicPr>
            <p:cNvPr id="24" name="Picture 23" descr="Text&#10;&#10;Description automatically generated">
              <a:extLst>
                <a:ext uri="{FF2B5EF4-FFF2-40B4-BE49-F238E27FC236}">
                  <a16:creationId xmlns:a16="http://schemas.microsoft.com/office/drawing/2014/main" id="{94BFB363-6D32-7115-5A8D-8D958017AB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02" t="7222" r="3125" b="9862"/>
            <a:stretch/>
          </p:blipFill>
          <p:spPr>
            <a:xfrm>
              <a:off x="1884877" y="2132318"/>
              <a:ext cx="1836420" cy="1429391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10700C7-5B7C-1170-C17B-86BFE42DFECA}"/>
              </a:ext>
            </a:extLst>
          </p:cNvPr>
          <p:cNvSpPr txBox="1"/>
          <p:nvPr/>
        </p:nvSpPr>
        <p:spPr>
          <a:xfrm>
            <a:off x="0" y="92923"/>
            <a:ext cx="457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A (</a:t>
            </a:r>
            <a:r>
              <a:rPr lang="en-IN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1120931-7E76-8CF1-4DA3-E57677916518}"/>
              </a:ext>
            </a:extLst>
          </p:cNvPr>
          <p:cNvSpPr txBox="1"/>
          <p:nvPr/>
        </p:nvSpPr>
        <p:spPr>
          <a:xfrm>
            <a:off x="1335804" y="92923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A (ii)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08E74F-9D68-EFDB-6535-AA0103DE9AE2}"/>
              </a:ext>
            </a:extLst>
          </p:cNvPr>
          <p:cNvSpPr txBox="1"/>
          <p:nvPr/>
        </p:nvSpPr>
        <p:spPr>
          <a:xfrm>
            <a:off x="0" y="1531410"/>
            <a:ext cx="5341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A (iii)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B8F9545-5789-C006-91E5-9EA52B65C202}"/>
              </a:ext>
            </a:extLst>
          </p:cNvPr>
          <p:cNvSpPr txBox="1"/>
          <p:nvPr/>
        </p:nvSpPr>
        <p:spPr>
          <a:xfrm>
            <a:off x="1335804" y="1526538"/>
            <a:ext cx="535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A (iv)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EB3A260-1AF0-7E25-D2BC-F649AE215EC7}"/>
              </a:ext>
            </a:extLst>
          </p:cNvPr>
          <p:cNvSpPr txBox="1"/>
          <p:nvPr/>
        </p:nvSpPr>
        <p:spPr>
          <a:xfrm>
            <a:off x="3247871" y="104357"/>
            <a:ext cx="457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B (</a:t>
            </a:r>
            <a:r>
              <a:rPr lang="en-IN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4110C6-4E66-10F8-39F5-C33C769CDAE2}"/>
              </a:ext>
            </a:extLst>
          </p:cNvPr>
          <p:cNvSpPr txBox="1"/>
          <p:nvPr/>
        </p:nvSpPr>
        <p:spPr>
          <a:xfrm>
            <a:off x="4892877" y="104357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B (ii)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803074-121A-6BC5-8D75-CFCBA9BCCA80}"/>
              </a:ext>
            </a:extLst>
          </p:cNvPr>
          <p:cNvSpPr txBox="1"/>
          <p:nvPr/>
        </p:nvSpPr>
        <p:spPr>
          <a:xfrm>
            <a:off x="3247871" y="1608272"/>
            <a:ext cx="5341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B (iii)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C209E09-F863-76EA-9FBB-69B8FFB955D9}"/>
              </a:ext>
            </a:extLst>
          </p:cNvPr>
          <p:cNvSpPr txBox="1"/>
          <p:nvPr/>
        </p:nvSpPr>
        <p:spPr>
          <a:xfrm>
            <a:off x="4892877" y="1608272"/>
            <a:ext cx="535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b="1" dirty="0">
                <a:latin typeface="Arial" panose="020B0604020202020204" pitchFamily="34" charset="0"/>
                <a:cs typeface="Arial" panose="020B0604020202020204" pitchFamily="34" charset="0"/>
              </a:rPr>
              <a:t>B (iv)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DE6F42-A8CF-43E4-CE7A-FA4BDCCE2374}"/>
              </a:ext>
            </a:extLst>
          </p:cNvPr>
          <p:cNvSpPr txBox="1"/>
          <p:nvPr/>
        </p:nvSpPr>
        <p:spPr>
          <a:xfrm>
            <a:off x="0" y="3939540"/>
            <a:ext cx="680028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UcParenR"/>
            </a:pPr>
            <a:r>
              <a:rPr lang="en-IN" dirty="0"/>
              <a:t>PCA identifies three phenotypes in RACIPE simulations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IN" dirty="0"/>
              <a:t>Scatterplot between PC1 and PC2 of the solution space. Each point represents one steady state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IN" dirty="0"/>
              <a:t>Heatmap for the cluster of points to the left in (</a:t>
            </a:r>
            <a:r>
              <a:rPr lang="en-IN" dirty="0" err="1"/>
              <a:t>i</a:t>
            </a:r>
            <a:r>
              <a:rPr lang="en-IN" dirty="0"/>
              <a:t>), corresponding to the mesenchymal phenotype. The z-normalised steady state levels of each node represented by the </a:t>
            </a:r>
            <a:r>
              <a:rPr lang="en-IN" dirty="0" err="1"/>
              <a:t>color</a:t>
            </a:r>
            <a:r>
              <a:rPr lang="en-IN" dirty="0"/>
              <a:t>-bar. 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IN" dirty="0"/>
              <a:t>Heatmap for the cluster of points to the right in (</a:t>
            </a:r>
            <a:r>
              <a:rPr lang="en-IN" dirty="0" err="1"/>
              <a:t>i</a:t>
            </a:r>
            <a:r>
              <a:rPr lang="en-IN" dirty="0"/>
              <a:t>), corresponding to the Epithelial phenotype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IN" dirty="0"/>
              <a:t>Heatmap for the cluster of points at the top </a:t>
            </a:r>
            <a:r>
              <a:rPr lang="en-IN" dirty="0" err="1"/>
              <a:t>center</a:t>
            </a:r>
            <a:r>
              <a:rPr lang="en-IN" dirty="0"/>
              <a:t> in (</a:t>
            </a:r>
            <a:r>
              <a:rPr lang="en-IN" dirty="0" err="1"/>
              <a:t>i</a:t>
            </a:r>
            <a:r>
              <a:rPr lang="en-IN" dirty="0"/>
              <a:t>), corresponding to the hybrid phenotype(s).</a:t>
            </a:r>
          </a:p>
          <a:p>
            <a:pPr marL="400050" indent="-400050">
              <a:buFont typeface="+mj-lt"/>
              <a:buAutoNum type="alphaUcParenR"/>
            </a:pPr>
            <a:r>
              <a:rPr lang="en-IN" dirty="0"/>
              <a:t>Comparison of teams identified by Principle component analysis and influence matrix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IN" dirty="0"/>
              <a:t>Depiction of hamming distance as a measure to calculate the difference between the team compositions </a:t>
            </a:r>
          </a:p>
          <a:p>
            <a:pPr marL="800100" lvl="1" indent="-342900">
              <a:buAutoNum type="romanL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99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371</TotalTime>
  <Words>263</Words>
  <Application>Microsoft Office PowerPoint</Application>
  <PresentationFormat>A4 Paper (210x297 mm)</PresentationFormat>
  <Paragraphs>26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Kishore Hari</dc:creator>
  <cp:lastModifiedBy>Kishore Hari</cp:lastModifiedBy>
  <cp:revision>2</cp:revision>
  <dcterms:created xsi:type="dcterms:W3CDTF">2023-01-19T04:28:01Z</dcterms:created>
  <dcterms:modified xsi:type="dcterms:W3CDTF">2023-01-19T10:39:49Z</dcterms:modified>
</cp:coreProperties>
</file>

<file path=docProps/thumbnail.jpeg>
</file>